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5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67FA0B-419E-4FDF-8DFE-3C173C613B9A}" type="datetimeFigureOut">
              <a:rPr lang="zh-CN" altLang="en-US" smtClean="0"/>
              <a:pPr/>
              <a:t>2017/9/7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FB51A1-4E2E-4B15-905A-DE5FB22B8FD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3EFB51A1-4E2E-4B15-905A-DE5FB22B8FDA}" type="slidenum">
              <a:rPr lang="zh-CN" altLang="en-US" smtClean="0"/>
              <a:pPr/>
              <a:t>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97E6593-FDE0-46D9-B5B0-E35FA48E5450}" type="datetimeFigureOut">
              <a:rPr lang="zh-CN" altLang="en-US" smtClean="0"/>
              <a:pPr/>
              <a:t>2017/9/7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6E64CE-98FA-4E08-980E-0032E1646F98}"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7E6593-FDE0-46D9-B5B0-E35FA48E5450}" type="datetimeFigureOut">
              <a:rPr lang="zh-CN" altLang="en-US" smtClean="0"/>
              <a:pPr/>
              <a:t>2017/9/7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6E64CE-98FA-4E08-980E-0032E1646F98}"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7E6593-FDE0-46D9-B5B0-E35FA48E5450}" type="datetimeFigureOut">
              <a:rPr lang="zh-CN" altLang="en-US" smtClean="0"/>
              <a:pPr/>
              <a:t>2017/9/7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6E64CE-98FA-4E08-980E-0032E1646F98}"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7E6593-FDE0-46D9-B5B0-E35FA48E5450}" type="datetimeFigureOut">
              <a:rPr lang="zh-CN" altLang="en-US" smtClean="0"/>
              <a:pPr/>
              <a:t>2017/9/7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6E64CE-98FA-4E08-980E-0032E1646F98}"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97E6593-FDE0-46D9-B5B0-E35FA48E5450}" type="datetimeFigureOut">
              <a:rPr lang="zh-CN" altLang="en-US" smtClean="0"/>
              <a:pPr/>
              <a:t>2017/9/7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6E64CE-98FA-4E08-980E-0032E1646F98}"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97E6593-FDE0-46D9-B5B0-E35FA48E5450}" type="datetimeFigureOut">
              <a:rPr lang="zh-CN" altLang="en-US" smtClean="0"/>
              <a:pPr/>
              <a:t>2017/9/7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76E64CE-98FA-4E08-980E-0032E1646F98}"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97E6593-FDE0-46D9-B5B0-E35FA48E5450}" type="datetimeFigureOut">
              <a:rPr lang="zh-CN" altLang="en-US" smtClean="0"/>
              <a:pPr/>
              <a:t>2017/9/7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76E64CE-98FA-4E08-980E-0032E1646F98}"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97E6593-FDE0-46D9-B5B0-E35FA48E5450}" type="datetimeFigureOut">
              <a:rPr lang="zh-CN" altLang="en-US" smtClean="0"/>
              <a:pPr/>
              <a:t>2017/9/7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76E64CE-98FA-4E08-980E-0032E1646F98}"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7E6593-FDE0-46D9-B5B0-E35FA48E5450}" type="datetimeFigureOut">
              <a:rPr lang="zh-CN" altLang="en-US" smtClean="0"/>
              <a:pPr/>
              <a:t>2017/9/7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76E64CE-98FA-4E08-980E-0032E1646F98}"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7E6593-FDE0-46D9-B5B0-E35FA48E5450}" type="datetimeFigureOut">
              <a:rPr lang="zh-CN" altLang="en-US" smtClean="0"/>
              <a:pPr/>
              <a:t>2017/9/7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76E64CE-98FA-4E08-980E-0032E1646F98}"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7E6593-FDE0-46D9-B5B0-E35FA48E5450}" type="datetimeFigureOut">
              <a:rPr lang="zh-CN" altLang="en-US" smtClean="0"/>
              <a:pPr/>
              <a:t>2017/9/7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76E64CE-98FA-4E08-980E-0032E1646F98}"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7E6593-FDE0-46D9-B5B0-E35FA48E5450}" type="datetimeFigureOut">
              <a:rPr lang="zh-CN" altLang="en-US" smtClean="0"/>
              <a:pPr/>
              <a:t>2017/9/7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6E64CE-98FA-4E08-980E-0032E1646F98}"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大学生医保</a:t>
            </a:r>
            <a:endParaRPr lang="zh-CN" altLang="en-US" dirty="0"/>
          </a:p>
        </p:txBody>
      </p:sp>
      <p:sp>
        <p:nvSpPr>
          <p:cNvPr id="3" name="副标题 2"/>
          <p:cNvSpPr>
            <a:spLocks noGrp="1"/>
          </p:cNvSpPr>
          <p:nvPr>
            <p:ph type="subTitle" idx="1"/>
          </p:nvPr>
        </p:nvSpPr>
        <p:spPr/>
        <p:txBody>
          <a:bodyPr/>
          <a:lstStyle/>
          <a:p>
            <a:r>
              <a:rPr lang="zh-CN" altLang="en-US" dirty="0" smtClean="0"/>
              <a:t>   </a:t>
            </a:r>
            <a:r>
              <a:rPr lang="zh-CN" altLang="en-US" b="1" dirty="0" smtClean="0"/>
              <a:t>学院后勤处医保中心</a:t>
            </a:r>
            <a:endParaRPr lang="en-US" altLang="zh-CN" b="1" dirty="0" smtClean="0"/>
          </a:p>
          <a:p>
            <a:r>
              <a:rPr lang="zh-CN" altLang="en-US" b="1" dirty="0" smtClean="0"/>
              <a:t>                                           马敏</a:t>
            </a:r>
            <a:endParaRPr lang="zh-CN" alt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大学生</a:t>
            </a:r>
            <a:r>
              <a:rPr lang="zh-CN" altLang="zh-CN" b="1" dirty="0" smtClean="0"/>
              <a:t>住</a:t>
            </a:r>
            <a:r>
              <a:rPr lang="zh-CN" altLang="zh-CN" b="1" dirty="0"/>
              <a:t>院医疗待遇</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zh-CN" dirty="0" smtClean="0"/>
              <a:t>一</a:t>
            </a:r>
            <a:r>
              <a:rPr lang="zh-CN" altLang="zh-CN" dirty="0"/>
              <a:t>个学年内，省属在昆高等学校在校大学生基本医疗保险住院待遇，在一、二、三级医院住院报销比例执行</a:t>
            </a:r>
            <a:r>
              <a:rPr lang="en-US" altLang="zh-CN" dirty="0"/>
              <a:t>90%</a:t>
            </a:r>
            <a:r>
              <a:rPr lang="zh-CN" altLang="zh-CN" dirty="0"/>
              <a:t>、</a:t>
            </a:r>
            <a:r>
              <a:rPr lang="en-US" altLang="zh-CN" dirty="0"/>
              <a:t>80%</a:t>
            </a:r>
            <a:r>
              <a:rPr lang="zh-CN" altLang="zh-CN" dirty="0"/>
              <a:t>、</a:t>
            </a:r>
            <a:r>
              <a:rPr lang="en-US" altLang="zh-CN" dirty="0"/>
              <a:t>60%</a:t>
            </a:r>
            <a:r>
              <a:rPr lang="zh-CN" altLang="zh-CN" dirty="0"/>
              <a:t>，起付线分别执行</a:t>
            </a:r>
            <a:r>
              <a:rPr lang="en-US" altLang="zh-CN" dirty="0"/>
              <a:t>100</a:t>
            </a:r>
            <a:r>
              <a:rPr lang="zh-CN" altLang="zh-CN" dirty="0"/>
              <a:t>、</a:t>
            </a:r>
            <a:r>
              <a:rPr lang="en-US" altLang="zh-CN" dirty="0"/>
              <a:t>300</a:t>
            </a:r>
            <a:r>
              <a:rPr lang="zh-CN" altLang="zh-CN" dirty="0"/>
              <a:t>、</a:t>
            </a:r>
            <a:r>
              <a:rPr lang="en-US" altLang="zh-CN" dirty="0"/>
              <a:t>600</a:t>
            </a:r>
            <a:r>
              <a:rPr lang="zh-CN" altLang="zh-CN" dirty="0"/>
              <a:t>元，基本医疗保险基金最高支付限额为</a:t>
            </a:r>
            <a:r>
              <a:rPr lang="en-US" altLang="zh-CN" dirty="0"/>
              <a:t>3</a:t>
            </a:r>
            <a:r>
              <a:rPr lang="zh-CN" altLang="zh-CN" dirty="0"/>
              <a:t>万元。</a:t>
            </a:r>
          </a:p>
          <a:p>
            <a:r>
              <a:rPr lang="zh-CN" altLang="zh-CN" dirty="0" smtClean="0"/>
              <a:t>一</a:t>
            </a:r>
            <a:r>
              <a:rPr lang="zh-CN" altLang="zh-CN" dirty="0"/>
              <a:t>个学年内，省属在昆高等学校在校大学生大病保险起付线为个人自付医疗费</a:t>
            </a:r>
            <a:r>
              <a:rPr lang="en-US" altLang="zh-CN" dirty="0"/>
              <a:t>2000</a:t>
            </a:r>
            <a:r>
              <a:rPr lang="zh-CN" altLang="zh-CN" dirty="0"/>
              <a:t>元，个人自付费用未达到</a:t>
            </a:r>
            <a:r>
              <a:rPr lang="en-US" altLang="zh-CN" dirty="0"/>
              <a:t>2000</a:t>
            </a:r>
            <a:r>
              <a:rPr lang="zh-CN" altLang="zh-CN" dirty="0"/>
              <a:t>元的，政策范围内医疗费用报销比例由基本医疗保险补足</a:t>
            </a:r>
            <a:r>
              <a:rPr lang="en-US" altLang="zh-CN" dirty="0"/>
              <a:t>90%</a:t>
            </a:r>
            <a:r>
              <a:rPr lang="zh-CN" altLang="zh-CN" dirty="0"/>
              <a:t>；个人自付费用起过</a:t>
            </a:r>
            <a:r>
              <a:rPr lang="en-US" altLang="zh-CN" dirty="0"/>
              <a:t>2000</a:t>
            </a:r>
            <a:r>
              <a:rPr lang="zh-CN" altLang="zh-CN" dirty="0"/>
              <a:t>元以上部分进入大病报销，大病报销比例为</a:t>
            </a:r>
            <a:r>
              <a:rPr lang="en-US" altLang="zh-CN" dirty="0"/>
              <a:t>95%</a:t>
            </a:r>
            <a:r>
              <a:rPr lang="zh-CN" altLang="zh-CN" dirty="0"/>
              <a:t>，报销不设封顶线，纳入大病报销的个人自付费用包括：大学生住院和特殊病门诊基本医疗起付线，个人按比例承担部分，乙类药品和就诊项目先自付比例部分及超过基本医疗保险封顶线的医疗费用（公立医院）。</a:t>
            </a:r>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a:t>意外伤害报销资料</a:t>
            </a:r>
            <a:endParaRPr lang="zh-CN" altLang="en-US" dirty="0"/>
          </a:p>
        </p:txBody>
      </p:sp>
      <p:sp>
        <p:nvSpPr>
          <p:cNvPr id="3" name="内容占位符 2"/>
          <p:cNvSpPr>
            <a:spLocks noGrp="1"/>
          </p:cNvSpPr>
          <p:nvPr>
            <p:ph idx="1"/>
          </p:nvPr>
        </p:nvSpPr>
        <p:spPr/>
        <p:txBody>
          <a:bodyPr/>
          <a:lstStyle/>
          <a:p>
            <a:r>
              <a:rPr lang="zh-CN" altLang="zh-CN" dirty="0"/>
              <a:t>费用发票原件、致伤原因“情况说明”、单位证明（实习期间由所实习的单位出具证明）、门诊病历、病情诊断、检查报告等（复印件盖章）、医疗费用明细清单（复印件盖章）等能反映费用情况的原始单据。</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a:t>意外伤残报销资料</a:t>
            </a:r>
            <a:endParaRPr lang="zh-CN" altLang="en-US" dirty="0"/>
          </a:p>
        </p:txBody>
      </p:sp>
      <p:sp>
        <p:nvSpPr>
          <p:cNvPr id="3" name="内容占位符 2"/>
          <p:cNvSpPr>
            <a:spLocks noGrp="1"/>
          </p:cNvSpPr>
          <p:nvPr>
            <p:ph idx="1"/>
          </p:nvPr>
        </p:nvSpPr>
        <p:spPr/>
        <p:txBody>
          <a:bodyPr/>
          <a:lstStyle/>
          <a:p>
            <a:r>
              <a:rPr lang="zh-CN" altLang="zh-CN" dirty="0"/>
              <a:t>法定受益人的身份证明：户口本（受益人与学生联页复印件）</a:t>
            </a:r>
          </a:p>
          <a:p>
            <a:r>
              <a:rPr lang="zh-CN" altLang="zh-CN" dirty="0" smtClean="0"/>
              <a:t>医</a:t>
            </a:r>
            <a:r>
              <a:rPr lang="zh-CN" altLang="zh-CN" dirty="0"/>
              <a:t>院或者其他合法的鉴定机构出具的参保学生身体残疾程度鉴定书</a:t>
            </a:r>
          </a:p>
          <a:p>
            <a:r>
              <a:rPr lang="zh-CN" altLang="zh-CN" dirty="0" smtClean="0"/>
              <a:t>与</a:t>
            </a:r>
            <a:r>
              <a:rPr lang="zh-CN" altLang="zh-CN" dirty="0"/>
              <a:t>确定认保险事故的性质、原因等相关的其他证明和资料</a:t>
            </a:r>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a:t>意外身故报销资料</a:t>
            </a:r>
            <a:endParaRPr lang="zh-CN" altLang="en-US" dirty="0"/>
          </a:p>
        </p:txBody>
      </p:sp>
      <p:sp>
        <p:nvSpPr>
          <p:cNvPr id="3" name="内容占位符 2"/>
          <p:cNvSpPr>
            <a:spLocks noGrp="1"/>
          </p:cNvSpPr>
          <p:nvPr>
            <p:ph idx="1"/>
          </p:nvPr>
        </p:nvSpPr>
        <p:spPr/>
        <p:txBody>
          <a:bodyPr>
            <a:normAutofit fontScale="92500" lnSpcReduction="20000"/>
          </a:bodyPr>
          <a:lstStyle/>
          <a:p>
            <a:r>
              <a:rPr lang="zh-CN" altLang="zh-CN" dirty="0" smtClean="0"/>
              <a:t>法</a:t>
            </a:r>
            <a:r>
              <a:rPr lang="zh-CN" altLang="zh-CN" dirty="0"/>
              <a:t>定受益人的身份证明：户口本（受益人与学生联页复印件）</a:t>
            </a:r>
          </a:p>
          <a:p>
            <a:r>
              <a:rPr lang="zh-CN" altLang="zh-CN" dirty="0" smtClean="0"/>
              <a:t>身</a:t>
            </a:r>
            <a:r>
              <a:rPr lang="zh-CN" altLang="zh-CN" dirty="0"/>
              <a:t>故学生户籍注销证明（复印件）</a:t>
            </a:r>
          </a:p>
          <a:p>
            <a:r>
              <a:rPr lang="zh-CN" altLang="zh-CN" dirty="0" smtClean="0"/>
              <a:t>公</a:t>
            </a:r>
            <a:r>
              <a:rPr lang="zh-CN" altLang="zh-CN" dirty="0"/>
              <a:t>安部门或医院出具的学生身故证明（ 死亡证明复印件）</a:t>
            </a:r>
          </a:p>
          <a:p>
            <a:r>
              <a:rPr lang="zh-CN" altLang="zh-CN" dirty="0" smtClean="0"/>
              <a:t>身</a:t>
            </a:r>
            <a:r>
              <a:rPr lang="zh-CN" altLang="zh-CN" dirty="0"/>
              <a:t>故学生因意外事故由人民法院宣告死亡的，还应提供意外事故失踪证明和法院宣告死亡判决书原件。</a:t>
            </a:r>
          </a:p>
          <a:p>
            <a:r>
              <a:rPr lang="zh-CN" altLang="zh-CN" dirty="0" smtClean="0"/>
              <a:t>与</a:t>
            </a:r>
            <a:r>
              <a:rPr lang="zh-CN" altLang="zh-CN" dirty="0"/>
              <a:t>确认保险事故性质、原因等相关的其他证明和资料。</a:t>
            </a:r>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a:t>疾病身故报销资料</a:t>
            </a:r>
            <a:r>
              <a:rPr lang="zh-CN" altLang="zh-CN" dirty="0"/>
              <a:t/>
            </a:r>
            <a:br>
              <a:rPr lang="zh-CN" altLang="zh-CN" dirty="0"/>
            </a:br>
            <a:endParaRPr lang="zh-CN" altLang="en-US" dirty="0"/>
          </a:p>
        </p:txBody>
      </p:sp>
      <p:sp>
        <p:nvSpPr>
          <p:cNvPr id="3" name="内容占位符 2"/>
          <p:cNvSpPr>
            <a:spLocks noGrp="1"/>
          </p:cNvSpPr>
          <p:nvPr>
            <p:ph idx="1"/>
          </p:nvPr>
        </p:nvSpPr>
        <p:spPr/>
        <p:txBody>
          <a:bodyPr/>
          <a:lstStyle/>
          <a:p>
            <a:r>
              <a:rPr lang="zh-CN" altLang="zh-CN" dirty="0" smtClean="0"/>
              <a:t>法</a:t>
            </a:r>
            <a:r>
              <a:rPr lang="zh-CN" altLang="zh-CN" dirty="0"/>
              <a:t>定受益人的身份证明：户口本（受益人与学生联页复印件）</a:t>
            </a:r>
          </a:p>
          <a:p>
            <a:r>
              <a:rPr lang="zh-CN" altLang="zh-CN" dirty="0" smtClean="0"/>
              <a:t>病</a:t>
            </a:r>
            <a:r>
              <a:rPr lang="zh-CN" altLang="zh-CN" dirty="0"/>
              <a:t>故学生户籍注销证明（复印件）</a:t>
            </a:r>
          </a:p>
          <a:p>
            <a:r>
              <a:rPr lang="zh-CN" altLang="zh-CN" dirty="0" smtClean="0"/>
              <a:t>公</a:t>
            </a:r>
            <a:r>
              <a:rPr lang="zh-CN" altLang="zh-CN" dirty="0"/>
              <a:t>安部门或医院出具的学生身故证明（ 死亡证明复印件）</a:t>
            </a:r>
          </a:p>
          <a:p>
            <a:r>
              <a:rPr lang="zh-CN" altLang="zh-CN" dirty="0" smtClean="0"/>
              <a:t>与</a:t>
            </a:r>
            <a:r>
              <a:rPr lang="zh-CN" altLang="zh-CN" dirty="0"/>
              <a:t>确认保险事故性质、原因等相关的其他证明和资料</a:t>
            </a:r>
          </a:p>
          <a:p>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学院医保办</a:t>
            </a:r>
            <a:endParaRPr lang="zh-CN" altLang="en-US" dirty="0"/>
          </a:p>
        </p:txBody>
      </p:sp>
      <p:sp>
        <p:nvSpPr>
          <p:cNvPr id="3" name="内容占位符 2"/>
          <p:cNvSpPr>
            <a:spLocks noGrp="1"/>
          </p:cNvSpPr>
          <p:nvPr>
            <p:ph idx="1"/>
          </p:nvPr>
        </p:nvSpPr>
        <p:spPr/>
        <p:txBody>
          <a:bodyPr/>
          <a:lstStyle/>
          <a:p>
            <a:r>
              <a:rPr lang="zh-CN" altLang="en-US" dirty="0" smtClean="0"/>
              <a:t>学院卫生所二楼：后勤处医保中心</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大学生医保定点机构</a:t>
            </a:r>
            <a:endParaRPr lang="zh-CN" altLang="en-US" dirty="0"/>
          </a:p>
        </p:txBody>
      </p:sp>
      <p:sp>
        <p:nvSpPr>
          <p:cNvPr id="3" name="内容占位符 2"/>
          <p:cNvSpPr>
            <a:spLocks noGrp="1"/>
          </p:cNvSpPr>
          <p:nvPr>
            <p:ph idx="1"/>
          </p:nvPr>
        </p:nvSpPr>
        <p:spPr/>
        <p:txBody>
          <a:bodyPr/>
          <a:lstStyle/>
          <a:p>
            <a:r>
              <a:rPr lang="zh-CN" altLang="zh-CN" dirty="0"/>
              <a:t>云南旅游职业学院卫生所为本院大学生门诊医疗定点机构</a:t>
            </a:r>
            <a:r>
              <a:rPr lang="zh-CN" altLang="zh-CN" dirty="0" smtClean="0"/>
              <a:t>；</a:t>
            </a:r>
            <a:r>
              <a:rPr lang="zh-CN" altLang="en-US" dirty="0" smtClean="0"/>
              <a:t>转学院外就</a:t>
            </a:r>
            <a:r>
              <a:rPr lang="zh-CN" altLang="en-US" dirty="0" smtClean="0"/>
              <a:t>诊必须到所</a:t>
            </a:r>
            <a:r>
              <a:rPr lang="zh-CN" altLang="en-US" dirty="0" smtClean="0"/>
              <a:t>有公立医院门诊；</a:t>
            </a:r>
            <a:endParaRPr lang="en-US" altLang="zh-CN" dirty="0" smtClean="0"/>
          </a:p>
          <a:p>
            <a:r>
              <a:rPr lang="zh-CN" altLang="zh-CN" dirty="0" smtClean="0"/>
              <a:t>住</a:t>
            </a:r>
            <a:r>
              <a:rPr lang="zh-CN" altLang="zh-CN" dirty="0"/>
              <a:t>院定点医院规定为省级、市级、县级、乡级公立医院。</a:t>
            </a:r>
          </a:p>
          <a:p>
            <a:r>
              <a:rPr lang="zh-CN" altLang="zh-CN" dirty="0"/>
              <a:t>所有私立医院、民营医院均为非定点医院（门诊、住院）都不给予报销。</a:t>
            </a:r>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a:t>参保缴</a:t>
            </a:r>
            <a:r>
              <a:rPr lang="zh-CN" altLang="zh-CN" b="1" dirty="0" smtClean="0"/>
              <a:t>费</a:t>
            </a:r>
            <a:r>
              <a:rPr lang="zh-CN" altLang="en-US" b="1" dirty="0" smtClean="0"/>
              <a:t>、</a:t>
            </a:r>
            <a:r>
              <a:rPr lang="zh-CN" altLang="zh-CN" b="1" dirty="0"/>
              <a:t>结算期</a:t>
            </a:r>
            <a:br>
              <a:rPr lang="zh-CN" altLang="zh-CN" b="1" dirty="0"/>
            </a:br>
            <a:endParaRPr lang="zh-CN" altLang="en-US" b="1" dirty="0"/>
          </a:p>
        </p:txBody>
      </p:sp>
      <p:sp>
        <p:nvSpPr>
          <p:cNvPr id="3" name="内容占位符 2"/>
          <p:cNvSpPr>
            <a:spLocks noGrp="1"/>
          </p:cNvSpPr>
          <p:nvPr>
            <p:ph idx="1"/>
          </p:nvPr>
        </p:nvSpPr>
        <p:spPr/>
        <p:txBody>
          <a:bodyPr/>
          <a:lstStyle/>
          <a:p>
            <a:r>
              <a:rPr lang="zh-CN" altLang="zh-CN" dirty="0"/>
              <a:t>大学生参保费用由学院代收，费用包括学生个人基本医疗保险费每人每学</a:t>
            </a:r>
            <a:r>
              <a:rPr lang="zh-CN" altLang="zh-CN" dirty="0" smtClean="0"/>
              <a:t>年</a:t>
            </a:r>
            <a:r>
              <a:rPr lang="en-US" altLang="zh-CN" dirty="0" smtClean="0"/>
              <a:t>180</a:t>
            </a:r>
            <a:r>
              <a:rPr lang="zh-CN" altLang="zh-CN" dirty="0" smtClean="0"/>
              <a:t>元、三</a:t>
            </a:r>
            <a:r>
              <a:rPr lang="zh-CN" altLang="zh-CN" dirty="0"/>
              <a:t>年合</a:t>
            </a:r>
            <a:r>
              <a:rPr lang="zh-CN" altLang="zh-CN" dirty="0" smtClean="0"/>
              <a:t>计</a:t>
            </a:r>
            <a:r>
              <a:rPr lang="en-US" altLang="zh-CN" dirty="0" smtClean="0"/>
              <a:t>540</a:t>
            </a:r>
            <a:r>
              <a:rPr lang="zh-CN" altLang="zh-CN" dirty="0" smtClean="0"/>
              <a:t>元。</a:t>
            </a:r>
            <a:r>
              <a:rPr lang="zh-CN" altLang="en-US" dirty="0" smtClean="0"/>
              <a:t>二年制大学生</a:t>
            </a:r>
            <a:r>
              <a:rPr lang="en-US" altLang="zh-CN" dirty="0" smtClean="0"/>
              <a:t>360</a:t>
            </a:r>
            <a:r>
              <a:rPr lang="zh-CN" altLang="en-US" dirty="0"/>
              <a:t>元</a:t>
            </a:r>
            <a:endParaRPr lang="en-US" altLang="zh-CN" dirty="0" smtClean="0"/>
          </a:p>
          <a:p>
            <a:r>
              <a:rPr lang="zh-CN" altLang="zh-CN" dirty="0" smtClean="0"/>
              <a:t>大</a:t>
            </a:r>
            <a:r>
              <a:rPr lang="zh-CN" altLang="zh-CN" dirty="0"/>
              <a:t>学生基本医疗的结算期为每学年的</a:t>
            </a:r>
            <a:r>
              <a:rPr lang="en-US" altLang="zh-CN" dirty="0"/>
              <a:t>9</a:t>
            </a:r>
            <a:r>
              <a:rPr lang="zh-CN" altLang="zh-CN" dirty="0"/>
              <a:t>月</a:t>
            </a:r>
            <a:r>
              <a:rPr lang="en-US" altLang="zh-CN" dirty="0"/>
              <a:t>1</a:t>
            </a:r>
            <a:r>
              <a:rPr lang="zh-CN" altLang="zh-CN" dirty="0"/>
              <a:t>日至次年</a:t>
            </a:r>
            <a:r>
              <a:rPr lang="en-US" altLang="zh-CN" dirty="0"/>
              <a:t>8</a:t>
            </a:r>
            <a:r>
              <a:rPr lang="zh-CN" altLang="zh-CN" dirty="0"/>
              <a:t>月</a:t>
            </a:r>
            <a:r>
              <a:rPr lang="en-US" altLang="zh-CN" dirty="0"/>
              <a:t>31</a:t>
            </a:r>
            <a:r>
              <a:rPr lang="zh-CN" altLang="zh-CN" dirty="0"/>
              <a:t>日。</a:t>
            </a:r>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a:t>门诊用药和就诊规定</a:t>
            </a:r>
            <a:r>
              <a:rPr lang="zh-CN" altLang="zh-CN" dirty="0"/>
              <a:t/>
            </a:r>
            <a:br>
              <a:rPr lang="zh-CN" altLang="zh-CN" dirty="0"/>
            </a:b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zh-CN" dirty="0" smtClean="0"/>
              <a:t>门</a:t>
            </a:r>
            <a:r>
              <a:rPr lang="zh-CN" altLang="zh-CN" dirty="0"/>
              <a:t>诊用药确定为《云南省基本医疗保险和公伤保险药品目录》中甲类和乙类，超出这两种药品范围的用药由学生自行承担药费。</a:t>
            </a:r>
          </a:p>
          <a:p>
            <a:r>
              <a:rPr lang="zh-CN" altLang="zh-CN" dirty="0" smtClean="0"/>
              <a:t>门</a:t>
            </a:r>
            <a:r>
              <a:rPr lang="zh-CN" altLang="zh-CN" dirty="0"/>
              <a:t>诊医疗范围项目报销范围按云南省城镇居民基本医疗保险规定执行。</a:t>
            </a:r>
          </a:p>
          <a:p>
            <a:r>
              <a:rPr lang="zh-CN" altLang="zh-CN" dirty="0" smtClean="0"/>
              <a:t>特</a:t>
            </a:r>
            <a:r>
              <a:rPr lang="zh-CN" altLang="zh-CN" dirty="0"/>
              <a:t>殊门诊、意外伤害等按照医保中心相关文件规定执行。</a:t>
            </a:r>
          </a:p>
          <a:p>
            <a:r>
              <a:rPr lang="zh-CN" altLang="zh-CN" dirty="0" smtClean="0"/>
              <a:t>学</a:t>
            </a:r>
            <a:r>
              <a:rPr lang="zh-CN" altLang="zh-CN" dirty="0"/>
              <a:t>生普通门诊做</a:t>
            </a:r>
            <a:r>
              <a:rPr lang="en-US" altLang="zh-CN" dirty="0"/>
              <a:t> 200</a:t>
            </a:r>
            <a:r>
              <a:rPr lang="zh-CN" altLang="zh-CN" dirty="0"/>
              <a:t>元以上的特殊辅助检查（如</a:t>
            </a:r>
            <a:r>
              <a:rPr lang="en-US" altLang="zh-CN" dirty="0"/>
              <a:t>CT</a:t>
            </a:r>
            <a:r>
              <a:rPr lang="zh-CN" altLang="zh-CN" dirty="0"/>
              <a:t>、核磁共振、脑电图、胃镜、肾造影、肠镜等特殊检查），学生自付</a:t>
            </a:r>
            <a:r>
              <a:rPr lang="en-US" altLang="zh-CN" dirty="0"/>
              <a:t>50%</a:t>
            </a:r>
            <a:r>
              <a:rPr lang="zh-CN" altLang="zh-CN" dirty="0"/>
              <a:t>费用。</a:t>
            </a:r>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a:t>门诊待遇标准</a:t>
            </a:r>
            <a:endParaRPr lang="zh-CN" altLang="en-US" dirty="0"/>
          </a:p>
        </p:txBody>
      </p:sp>
      <p:sp>
        <p:nvSpPr>
          <p:cNvPr id="3" name="内容占位符 2"/>
          <p:cNvSpPr>
            <a:spLocks noGrp="1"/>
          </p:cNvSpPr>
          <p:nvPr>
            <p:ph idx="1"/>
          </p:nvPr>
        </p:nvSpPr>
        <p:spPr/>
        <p:txBody>
          <a:bodyPr>
            <a:normAutofit fontScale="85000" lnSpcReduction="10000"/>
          </a:bodyPr>
          <a:lstStyle/>
          <a:p>
            <a:r>
              <a:rPr lang="zh-CN" altLang="zh-CN" dirty="0" smtClean="0"/>
              <a:t>参</a:t>
            </a:r>
            <a:r>
              <a:rPr lang="zh-CN" altLang="zh-CN" dirty="0"/>
              <a:t>保大学生持本人医疗保险卡、身份证（或学生证）等证件到学院卫生所就医，产生的门诊费、检查费、手术费报销比例为</a:t>
            </a:r>
            <a:r>
              <a:rPr lang="en-US" altLang="zh-CN" dirty="0"/>
              <a:t>80 %</a:t>
            </a:r>
            <a:r>
              <a:rPr lang="zh-CN" altLang="zh-CN" dirty="0"/>
              <a:t>，学生自付</a:t>
            </a:r>
            <a:r>
              <a:rPr lang="en-US" altLang="zh-CN" dirty="0"/>
              <a:t>20%</a:t>
            </a:r>
            <a:r>
              <a:rPr lang="zh-CN" altLang="zh-CN" dirty="0"/>
              <a:t>，统筹部份最高支付</a:t>
            </a:r>
            <a:r>
              <a:rPr lang="en-US" altLang="zh-CN" dirty="0"/>
              <a:t> 200</a:t>
            </a:r>
            <a:r>
              <a:rPr lang="zh-CN" altLang="zh-CN" dirty="0"/>
              <a:t>元</a:t>
            </a:r>
            <a:r>
              <a:rPr lang="en-US" altLang="zh-CN" dirty="0"/>
              <a:t>/</a:t>
            </a:r>
            <a:r>
              <a:rPr lang="zh-CN" altLang="zh-CN" dirty="0"/>
              <a:t>月。</a:t>
            </a:r>
          </a:p>
          <a:p>
            <a:r>
              <a:rPr lang="zh-CN" altLang="zh-CN" dirty="0" smtClean="0"/>
              <a:t>大</a:t>
            </a:r>
            <a:r>
              <a:rPr lang="zh-CN" altLang="zh-CN" dirty="0"/>
              <a:t>学生转诊到校外定点医院，以及假期、实习、休学期</a:t>
            </a:r>
            <a:r>
              <a:rPr lang="zh-CN" altLang="zh-CN" dirty="0" smtClean="0"/>
              <a:t>在定</a:t>
            </a:r>
            <a:r>
              <a:rPr lang="zh-CN" altLang="zh-CN" dirty="0"/>
              <a:t>点医院发生的普通门诊费用，产生的门诊费、检查费、手术费报销比例为门诊统筹报销比例为</a:t>
            </a:r>
            <a:r>
              <a:rPr lang="en-US" altLang="zh-CN" dirty="0"/>
              <a:t>50%</a:t>
            </a:r>
            <a:r>
              <a:rPr lang="zh-CN" altLang="zh-CN" dirty="0"/>
              <a:t>。统筹部份最高支付</a:t>
            </a:r>
            <a:r>
              <a:rPr lang="en-US" altLang="zh-CN" dirty="0"/>
              <a:t>400</a:t>
            </a:r>
            <a:r>
              <a:rPr lang="zh-CN" altLang="zh-CN" dirty="0"/>
              <a:t>元</a:t>
            </a:r>
            <a:r>
              <a:rPr lang="en-US" altLang="zh-CN" dirty="0"/>
              <a:t>/</a:t>
            </a:r>
            <a:r>
              <a:rPr lang="zh-CN" altLang="zh-CN" dirty="0"/>
              <a:t>月。</a:t>
            </a:r>
          </a:p>
          <a:p>
            <a:r>
              <a:rPr lang="zh-CN" altLang="zh-CN" dirty="0" smtClean="0"/>
              <a:t>大</a:t>
            </a:r>
            <a:r>
              <a:rPr lang="zh-CN" altLang="zh-CN" dirty="0"/>
              <a:t>学生院内外门诊统筹部份费用在一学年内每生不得超过</a:t>
            </a:r>
            <a:r>
              <a:rPr lang="en-US" altLang="zh-CN" dirty="0"/>
              <a:t>1000</a:t>
            </a:r>
            <a:r>
              <a:rPr lang="zh-CN" altLang="zh-CN" dirty="0"/>
              <a:t>元</a:t>
            </a:r>
            <a:r>
              <a:rPr lang="en-US" altLang="zh-CN" dirty="0"/>
              <a:t>/</a:t>
            </a:r>
            <a:r>
              <a:rPr lang="zh-CN" altLang="zh-CN" dirty="0"/>
              <a:t>年。</a:t>
            </a:r>
          </a:p>
          <a:p>
            <a:r>
              <a:rPr lang="zh-CN" altLang="zh-CN" dirty="0" smtClean="0"/>
              <a:t>特</a:t>
            </a:r>
            <a:r>
              <a:rPr lang="zh-CN" altLang="zh-CN" dirty="0"/>
              <a:t>殊门诊按照医保中心规定，送报医保中心报销。</a:t>
            </a:r>
          </a:p>
          <a:p>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a:t>在校大学生可办理慢性病、特殊病门诊就医管理</a:t>
            </a:r>
            <a:r>
              <a:rPr lang="zh-CN" altLang="zh-CN" dirty="0"/>
              <a:t/>
            </a:r>
            <a:br>
              <a:rPr lang="zh-CN" altLang="zh-CN" dirty="0"/>
            </a:br>
            <a:endParaRPr lang="zh-CN" altLang="en-US" dirty="0"/>
          </a:p>
        </p:txBody>
      </p:sp>
      <p:sp>
        <p:nvSpPr>
          <p:cNvPr id="3" name="内容占位符 2"/>
          <p:cNvSpPr>
            <a:spLocks noGrp="1"/>
          </p:cNvSpPr>
          <p:nvPr>
            <p:ph idx="1"/>
          </p:nvPr>
        </p:nvSpPr>
        <p:spPr/>
        <p:txBody>
          <a:bodyPr>
            <a:normAutofit fontScale="85000" lnSpcReduction="10000"/>
          </a:bodyPr>
          <a:lstStyle/>
          <a:p>
            <a:r>
              <a:rPr lang="zh-CN" altLang="zh-CN" dirty="0" smtClean="0"/>
              <a:t>慢</a:t>
            </a:r>
            <a:r>
              <a:rPr lang="zh-CN" altLang="zh-CN" dirty="0"/>
              <a:t>性病：学生必须由本人向学院提出书面申请，经省医院中心审核后发给《慢性病就诊卡》方享受相应的慢性病待遇。待遇标准：每学年由大学生医保统筹基金累计报销额为</a:t>
            </a:r>
            <a:r>
              <a:rPr lang="en-US" altLang="zh-CN" dirty="0"/>
              <a:t>1000</a:t>
            </a:r>
            <a:r>
              <a:rPr lang="zh-CN" altLang="zh-CN" dirty="0"/>
              <a:t>元，不设起付线，门诊报销比例为</a:t>
            </a:r>
            <a:r>
              <a:rPr lang="en-US" altLang="zh-CN" dirty="0"/>
              <a:t>50%</a:t>
            </a:r>
            <a:endParaRPr lang="zh-CN" altLang="zh-CN" dirty="0"/>
          </a:p>
          <a:p>
            <a:r>
              <a:rPr lang="zh-CN" altLang="zh-CN" dirty="0" smtClean="0"/>
              <a:t>特</a:t>
            </a:r>
            <a:r>
              <a:rPr lang="zh-CN" altLang="zh-CN" dirty="0"/>
              <a:t>殊病：学生必须由本人向学院提出书面申请，经省医院中心审核后发给《特殊病就诊卡》方享受相应的慢性病待遇。待遇标准：在一个常年内，特殊病门诊统筹基金的起付线单独计算，起付标准为</a:t>
            </a:r>
            <a:r>
              <a:rPr lang="en-US" altLang="zh-CN" dirty="0"/>
              <a:t>300</a:t>
            </a:r>
            <a:r>
              <a:rPr lang="zh-CN" altLang="zh-CN" dirty="0"/>
              <a:t>元，待遇标准现住院待遇一致，特殊病门诊的最高支付限额一住院合并计算，最高为</a:t>
            </a:r>
            <a:r>
              <a:rPr lang="en-US" altLang="zh-CN" dirty="0"/>
              <a:t>3</a:t>
            </a:r>
            <a:r>
              <a:rPr lang="zh-CN" altLang="zh-CN" dirty="0"/>
              <a:t>万元</a:t>
            </a:r>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a:t>门</a:t>
            </a:r>
            <a:r>
              <a:rPr lang="zh-CN" altLang="zh-CN" b="1" dirty="0" smtClean="0"/>
              <a:t>诊</a:t>
            </a:r>
            <a:r>
              <a:rPr lang="zh-CN" altLang="en-US" b="1" dirty="0" smtClean="0"/>
              <a:t>、住院</a:t>
            </a:r>
            <a:r>
              <a:rPr lang="zh-CN" altLang="zh-CN" b="1" dirty="0" smtClean="0"/>
              <a:t>就</a:t>
            </a:r>
            <a:r>
              <a:rPr lang="zh-CN" altLang="zh-CN" b="1" dirty="0"/>
              <a:t>医管理：</a:t>
            </a: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zh-CN" dirty="0"/>
              <a:t>在校或在昆期间，门诊</a:t>
            </a:r>
            <a:r>
              <a:rPr lang="zh-CN" altLang="zh-CN" dirty="0">
                <a:solidFill>
                  <a:srgbClr val="FF0000"/>
                </a:solidFill>
              </a:rPr>
              <a:t>首诊</a:t>
            </a:r>
            <a:r>
              <a:rPr lang="zh-CN" altLang="zh-CN" dirty="0"/>
              <a:t>必须到校卫生所就医，如果不能到校的，需向校卫生所报告同意后到省医保中心的定点医院门诊就诊，住院必须向卫生所申请报备案后，方可到省医保中心的定点医院住院，急诊抢救发生时依就近就便的原则，但需及时向校卫生所报备。</a:t>
            </a:r>
          </a:p>
          <a:p>
            <a:r>
              <a:rPr lang="zh-CN" altLang="zh-CN" dirty="0" smtClean="0"/>
              <a:t>在</a:t>
            </a:r>
            <a:r>
              <a:rPr lang="zh-CN" altLang="zh-CN" dirty="0"/>
              <a:t>昆明（含省外）以外实</a:t>
            </a:r>
            <a:r>
              <a:rPr lang="zh-CN" altLang="zh-CN" dirty="0" smtClean="0"/>
              <a:t>习</a:t>
            </a:r>
            <a:r>
              <a:rPr lang="zh-CN" altLang="en-US" dirty="0" smtClean="0"/>
              <a:t>、休学</a:t>
            </a:r>
            <a:r>
              <a:rPr lang="zh-CN" altLang="zh-CN" dirty="0" smtClean="0"/>
              <a:t>或</a:t>
            </a:r>
            <a:r>
              <a:rPr lang="zh-CN" altLang="en-US" dirty="0" smtClean="0"/>
              <a:t>放</a:t>
            </a:r>
            <a:r>
              <a:rPr lang="zh-CN" altLang="zh-CN" dirty="0" smtClean="0"/>
              <a:t>假</a:t>
            </a:r>
            <a:r>
              <a:rPr lang="zh-CN" altLang="zh-CN" dirty="0"/>
              <a:t>期间，门诊必须到当地医保定点医疗机构就医，并及时向校卫生所报备，住院必须到当地医保定点医院住院并及时向校卫生所报备，急诊抢救发生时依就近就便的原则，到最近的医院进行抢救，但需要及时向校卫生所报备</a:t>
            </a:r>
            <a:r>
              <a:rPr lang="zh-CN" altLang="zh-CN" dirty="0" smtClean="0"/>
              <a:t>。</a:t>
            </a:r>
            <a:endParaRPr lang="en-US" altLang="zh-CN" dirty="0" smtClean="0"/>
          </a:p>
          <a:p>
            <a:r>
              <a:rPr lang="zh-CN" altLang="zh-CN" dirty="0"/>
              <a:t>卫生所上班电话座机 ：</a:t>
            </a:r>
            <a:r>
              <a:rPr lang="en-US" altLang="zh-CN" dirty="0"/>
              <a:t>65134564  </a:t>
            </a:r>
            <a:endParaRPr lang="zh-CN" altLang="zh-CN" dirty="0"/>
          </a:p>
          <a:p>
            <a:r>
              <a:rPr lang="zh-CN" altLang="zh-CN" dirty="0"/>
              <a:t>上班时间：上午</a:t>
            </a:r>
            <a:r>
              <a:rPr lang="en-US" altLang="zh-CN" dirty="0"/>
              <a:t>8</a:t>
            </a:r>
            <a:r>
              <a:rPr lang="zh-CN" altLang="zh-CN" dirty="0"/>
              <a:t>：</a:t>
            </a:r>
            <a:r>
              <a:rPr lang="en-US" altLang="zh-CN" dirty="0"/>
              <a:t>20---12</a:t>
            </a:r>
            <a:endParaRPr lang="zh-CN" altLang="zh-CN" dirty="0"/>
          </a:p>
          <a:p>
            <a:r>
              <a:rPr lang="en-US" altLang="zh-CN" dirty="0" smtClean="0"/>
              <a:t>                      </a:t>
            </a:r>
            <a:r>
              <a:rPr lang="zh-CN" altLang="zh-CN" dirty="0" smtClean="0"/>
              <a:t>下</a:t>
            </a:r>
            <a:r>
              <a:rPr lang="zh-CN" altLang="zh-CN" dirty="0"/>
              <a:t>午</a:t>
            </a:r>
            <a:r>
              <a:rPr lang="en-US" altLang="zh-CN" dirty="0"/>
              <a:t>14---17</a:t>
            </a:r>
            <a:r>
              <a:rPr lang="zh-CN" altLang="zh-CN" dirty="0"/>
              <a:t>：</a:t>
            </a:r>
            <a:r>
              <a:rPr lang="en-US" altLang="zh-CN" dirty="0"/>
              <a:t>30</a:t>
            </a:r>
            <a:endParaRPr lang="zh-CN" altLang="zh-CN" dirty="0"/>
          </a:p>
          <a:p>
            <a:r>
              <a:rPr lang="zh-CN" altLang="zh-CN" dirty="0"/>
              <a:t>下班时间值班医生电话：李医生：</a:t>
            </a:r>
            <a:r>
              <a:rPr lang="en-US" altLang="zh-CN" dirty="0"/>
              <a:t>13187430891</a:t>
            </a:r>
            <a:endParaRPr lang="zh-CN" altLang="zh-CN" dirty="0"/>
          </a:p>
          <a:p>
            <a:r>
              <a:rPr lang="en-US" altLang="zh-CN" dirty="0"/>
              <a:t>              </a:t>
            </a:r>
            <a:r>
              <a:rPr lang="en-US" altLang="zh-CN" dirty="0" smtClean="0"/>
              <a:t>                                   </a:t>
            </a:r>
            <a:r>
              <a:rPr lang="zh-CN" altLang="zh-CN" dirty="0" smtClean="0"/>
              <a:t>刘</a:t>
            </a:r>
            <a:r>
              <a:rPr lang="zh-CN" altLang="zh-CN" dirty="0"/>
              <a:t>医生：</a:t>
            </a:r>
            <a:r>
              <a:rPr lang="en-US" altLang="zh-CN" dirty="0"/>
              <a:t>13378809104</a:t>
            </a:r>
            <a:endParaRPr lang="zh-CN" altLang="zh-CN" dirty="0"/>
          </a:p>
          <a:p>
            <a:endParaRPr lang="zh-CN" altLang="zh-CN" dirty="0"/>
          </a:p>
          <a:p>
            <a:endParaRPr lang="zh-CN" altLang="en-US" dirty="0"/>
          </a:p>
        </p:txBody>
      </p:sp>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sz="1400" b="0" i="0" u="none" strike="noStrike" cap="none" normalizeH="0" baseline="0" smtClean="0">
                <a:ln>
                  <a:noFill/>
                </a:ln>
                <a:solidFill>
                  <a:schemeClr val="tx1"/>
                </a:solidFill>
                <a:effectLst/>
                <a:latin typeface="Calibri" pitchFamily="34" charset="0"/>
                <a:ea typeface="宋体" pitchFamily="2" charset="-122"/>
                <a:cs typeface="Times New Roman" pitchFamily="18" charset="0"/>
              </a:rPr>
              <a:t>医药费用报销流程</a:t>
            </a:r>
            <a:endParaRPr kumimoji="0" 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医药费用报销流程</a:t>
            </a:r>
            <a:endParaRPr lang="zh-CN" altLang="en-US" b="1" dirty="0"/>
          </a:p>
        </p:txBody>
      </p:sp>
      <p:sp>
        <p:nvSpPr>
          <p:cNvPr id="3" name="内容占位符 2"/>
          <p:cNvSpPr>
            <a:spLocks noGrp="1"/>
          </p:cNvSpPr>
          <p:nvPr>
            <p:ph idx="1"/>
          </p:nvPr>
        </p:nvSpPr>
        <p:spPr/>
        <p:txBody>
          <a:bodyPr>
            <a:normAutofit fontScale="25000" lnSpcReduction="20000"/>
          </a:bodyPr>
          <a:lstStyle/>
          <a:p>
            <a:r>
              <a:rPr lang="zh-CN" altLang="zh-CN" sz="6400" dirty="0" smtClean="0"/>
              <a:t>在</a:t>
            </a:r>
            <a:r>
              <a:rPr lang="zh-CN" altLang="zh-CN" sz="6400" dirty="0"/>
              <a:t>校期间，</a:t>
            </a:r>
            <a:r>
              <a:rPr lang="zh-CN" altLang="zh-CN" sz="6400" dirty="0">
                <a:solidFill>
                  <a:srgbClr val="FF0000"/>
                </a:solidFill>
              </a:rPr>
              <a:t>门诊必须到校卫生所刷卡就医。</a:t>
            </a:r>
          </a:p>
          <a:p>
            <a:r>
              <a:rPr lang="zh-CN" altLang="zh-CN" sz="6400" dirty="0" smtClean="0"/>
              <a:t>校</a:t>
            </a:r>
            <a:r>
              <a:rPr lang="zh-CN" altLang="zh-CN" sz="6400" dirty="0"/>
              <a:t>外门诊报销</a:t>
            </a:r>
            <a:r>
              <a:rPr lang="zh-CN" altLang="zh-CN" sz="6400" dirty="0">
                <a:solidFill>
                  <a:srgbClr val="FF0000"/>
                </a:solidFill>
              </a:rPr>
              <a:t>必须</a:t>
            </a:r>
            <a:r>
              <a:rPr lang="zh-CN" altLang="zh-CN" sz="6400" dirty="0"/>
              <a:t>提供医保定点医疗机构正规发票</a:t>
            </a:r>
            <a:r>
              <a:rPr lang="zh-CN" altLang="zh-CN" sz="6400" dirty="0">
                <a:solidFill>
                  <a:srgbClr val="FF0000"/>
                </a:solidFill>
              </a:rPr>
              <a:t>（机打发票和财务收费章清晰）</a:t>
            </a:r>
            <a:r>
              <a:rPr lang="zh-CN" altLang="zh-CN" sz="6400" dirty="0"/>
              <a:t>，</a:t>
            </a:r>
            <a:r>
              <a:rPr lang="zh-CN" altLang="zh-CN" sz="6400" dirty="0">
                <a:solidFill>
                  <a:srgbClr val="FF0000"/>
                </a:solidFill>
              </a:rPr>
              <a:t>处方治疗明细单和费用明细单</a:t>
            </a:r>
            <a:r>
              <a:rPr lang="zh-CN" altLang="zh-CN" sz="6400" dirty="0"/>
              <a:t>，急诊抢救还需提供急诊抢救证明。</a:t>
            </a:r>
          </a:p>
          <a:p>
            <a:r>
              <a:rPr lang="zh-CN" altLang="zh-CN" sz="6400" dirty="0" smtClean="0"/>
              <a:t>在</a:t>
            </a:r>
            <a:r>
              <a:rPr lang="zh-CN" altLang="zh-CN" sz="6400" dirty="0"/>
              <a:t>校或在昆期间住院</a:t>
            </a:r>
            <a:r>
              <a:rPr lang="zh-CN" altLang="zh-CN" sz="6400" dirty="0">
                <a:solidFill>
                  <a:srgbClr val="FF0000"/>
                </a:solidFill>
              </a:rPr>
              <a:t>必须</a:t>
            </a:r>
            <a:r>
              <a:rPr lang="zh-CN" altLang="zh-CN" sz="6400" dirty="0"/>
              <a:t>到省医</a:t>
            </a:r>
            <a:r>
              <a:rPr lang="zh-CN" altLang="zh-CN" sz="6400" dirty="0" smtClean="0"/>
              <a:t>保</a:t>
            </a:r>
            <a:r>
              <a:rPr lang="zh-CN" altLang="en-US" sz="6400" dirty="0" smtClean="0"/>
              <a:t>中</a:t>
            </a:r>
            <a:r>
              <a:rPr lang="zh-CN" altLang="zh-CN" sz="6400" dirty="0" smtClean="0"/>
              <a:t>心</a:t>
            </a:r>
            <a:r>
              <a:rPr lang="zh-CN" altLang="zh-CN" sz="6400" dirty="0"/>
              <a:t>定点医院住院，出院时必须刷卡结算，在昆明以外（含省外）住院时必须到当地医保定点医院住院（有结算条件的医院必须刷卡结算，抢救除外）</a:t>
            </a:r>
          </a:p>
          <a:p>
            <a:r>
              <a:rPr lang="zh-CN" altLang="zh-CN" sz="6400" dirty="0" smtClean="0"/>
              <a:t>住</a:t>
            </a:r>
            <a:r>
              <a:rPr lang="zh-CN" altLang="zh-CN" sz="6400" dirty="0"/>
              <a:t>院医疗费用报销必须提供正规发票（原件、机打、财务收费章清晰），药品明细、治疗明细、出院证明（原件），急诊抢救住院的必须提供急诊抢救证明（原件、机打、财务收费章清晰）。</a:t>
            </a:r>
          </a:p>
          <a:p>
            <a:r>
              <a:rPr lang="zh-CN" altLang="zh-CN" sz="6400" dirty="0" smtClean="0"/>
              <a:t>报</a:t>
            </a:r>
            <a:r>
              <a:rPr lang="zh-CN" altLang="zh-CN" sz="6400" dirty="0"/>
              <a:t>销医药费用时还需提供学生证和身份证复印</a:t>
            </a:r>
            <a:r>
              <a:rPr lang="zh-CN" altLang="zh-CN" sz="6400" dirty="0" smtClean="0"/>
              <a:t>件</a:t>
            </a:r>
            <a:endParaRPr lang="en-US" altLang="zh-CN" sz="6400" dirty="0" smtClean="0"/>
          </a:p>
          <a:p>
            <a:r>
              <a:rPr lang="zh-CN" altLang="zh-CN" sz="6400" dirty="0"/>
              <a:t>学生入学后（</a:t>
            </a:r>
            <a:r>
              <a:rPr lang="en-US" altLang="zh-CN" sz="6400" dirty="0"/>
              <a:t>9</a:t>
            </a:r>
            <a:r>
              <a:rPr lang="zh-CN" altLang="zh-CN" sz="6400" dirty="0"/>
              <a:t>月</a:t>
            </a:r>
            <a:r>
              <a:rPr lang="en-US" altLang="zh-CN" sz="6400" dirty="0"/>
              <a:t>1</a:t>
            </a:r>
            <a:r>
              <a:rPr lang="zh-CN" altLang="zh-CN" sz="6400" dirty="0"/>
              <a:t>日），</a:t>
            </a:r>
            <a:r>
              <a:rPr lang="zh-CN" altLang="zh-CN" sz="6400" b="1" dirty="0"/>
              <a:t>未取得医保卡期间，</a:t>
            </a:r>
            <a:r>
              <a:rPr lang="zh-CN" altLang="zh-CN" sz="6400" dirty="0"/>
              <a:t>因病情需要住院治疗，所发生的医疗费用先由学生本人垫付，医疗终结后持发医疗发票原件、医院费用清单原件、诊断证原件、出院证原件、病历首页复印件、单位证明或者伤情证明和未刷卡说明、大学生医保卡和学生证、身份证复印件</a:t>
            </a:r>
            <a:r>
              <a:rPr lang="zh-CN" altLang="zh-CN" sz="6400" dirty="0" smtClean="0"/>
              <a:t>。</a:t>
            </a:r>
            <a:endParaRPr lang="en-US" altLang="zh-CN" sz="6400" dirty="0" smtClean="0"/>
          </a:p>
          <a:p>
            <a:r>
              <a:rPr lang="zh-CN" altLang="zh-CN" sz="6400" dirty="0"/>
              <a:t>大学生门诊学院外报销所需资料：</a:t>
            </a:r>
          </a:p>
          <a:p>
            <a:r>
              <a:rPr lang="en-US" altLang="zh-CN" sz="6400" dirty="0"/>
              <a:t>1</a:t>
            </a:r>
            <a:r>
              <a:rPr lang="zh-CN" altLang="zh-CN" sz="6400" dirty="0"/>
              <a:t>、医保卡、学生证复印</a:t>
            </a:r>
          </a:p>
          <a:p>
            <a:r>
              <a:rPr lang="en-US" altLang="zh-CN" sz="6400" dirty="0"/>
              <a:t>2</a:t>
            </a:r>
            <a:r>
              <a:rPr lang="zh-CN" altLang="zh-CN" sz="6400" dirty="0"/>
              <a:t>、原始发票</a:t>
            </a:r>
          </a:p>
          <a:p>
            <a:r>
              <a:rPr lang="en-US" altLang="zh-CN" sz="6400" dirty="0"/>
              <a:t>3</a:t>
            </a:r>
            <a:r>
              <a:rPr lang="zh-CN" altLang="zh-CN" sz="6400" dirty="0"/>
              <a:t>、病历、影像学复印件</a:t>
            </a:r>
          </a:p>
          <a:p>
            <a:r>
              <a:rPr lang="en-US" altLang="zh-CN" sz="6400" dirty="0"/>
              <a:t>4</a:t>
            </a:r>
            <a:r>
              <a:rPr lang="zh-CN" altLang="zh-CN" sz="6400" dirty="0"/>
              <a:t>、处方及费用清单</a:t>
            </a:r>
          </a:p>
          <a:p>
            <a:r>
              <a:rPr lang="zh-CN" altLang="zh-CN" sz="6400" dirty="0"/>
              <a:t>备注：</a:t>
            </a:r>
            <a:r>
              <a:rPr lang="en-US" altLang="zh-CN" sz="6400" dirty="0"/>
              <a:t>1</a:t>
            </a:r>
            <a:r>
              <a:rPr lang="zh-CN" altLang="zh-CN" sz="6400" dirty="0"/>
              <a:t>、有意外伤者需本人提供伤情情况说明，由班主任签字</a:t>
            </a:r>
          </a:p>
          <a:p>
            <a:r>
              <a:rPr lang="en-US" altLang="zh-CN" sz="6400" dirty="0" smtClean="0"/>
              <a:t>             2</a:t>
            </a:r>
            <a:r>
              <a:rPr lang="zh-CN" altLang="zh-CN" sz="6400" dirty="0"/>
              <a:t>、大学生在放假、实习、休学期间在异地就诊给予报销，需本人提供情况说明</a:t>
            </a:r>
            <a:r>
              <a:rPr lang="zh-CN" altLang="zh-CN" sz="6400" dirty="0" smtClean="0"/>
              <a:t>，</a:t>
            </a:r>
            <a:r>
              <a:rPr lang="en-US" altLang="zh-CN" sz="6400" dirty="0" smtClean="0"/>
              <a:t>   </a:t>
            </a:r>
            <a:r>
              <a:rPr lang="zh-CN" altLang="zh-CN" sz="6400" dirty="0" smtClean="0"/>
              <a:t>由</a:t>
            </a:r>
            <a:r>
              <a:rPr lang="zh-CN" altLang="zh-CN" sz="6400" dirty="0"/>
              <a:t>班主任签字。</a:t>
            </a:r>
          </a:p>
          <a:p>
            <a:endParaRPr lang="zh-CN" altLang="zh-CN" sz="6400" dirty="0"/>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a:t>不能列</a:t>
            </a:r>
            <a:r>
              <a:rPr lang="zh-CN" altLang="zh-CN" b="1" dirty="0" smtClean="0"/>
              <a:t>入</a:t>
            </a:r>
            <a:r>
              <a:rPr lang="zh-CN" altLang="en-US" b="1" dirty="0" smtClean="0"/>
              <a:t>大学生</a:t>
            </a:r>
            <a:r>
              <a:rPr lang="zh-CN" altLang="zh-CN" b="1" dirty="0" smtClean="0"/>
              <a:t>医</a:t>
            </a:r>
            <a:r>
              <a:rPr lang="zh-CN" altLang="zh-CN" b="1" dirty="0"/>
              <a:t>保支付范围</a:t>
            </a:r>
            <a:r>
              <a:rPr lang="zh-CN" altLang="zh-CN" dirty="0"/>
              <a:t/>
            </a:r>
            <a:br>
              <a:rPr lang="zh-CN" altLang="zh-CN" dirty="0"/>
            </a:b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zh-CN" dirty="0" smtClean="0"/>
              <a:t>整</a:t>
            </a:r>
            <a:r>
              <a:rPr lang="zh-CN" altLang="zh-CN" dirty="0"/>
              <a:t>容、美容、酗酒、吸毒、打架斗殴、自杀自残、自焚、交通事故、医疗事故、第三方责任者赔偿、工伤、职业病、康复支付、种植牙、拔牙、做牙套、健康检查、计划免疫、预防保健、出国、赶港、澳、台地区就诊的医疗和、其违法、违纪行为导致的医疗费用不在医保支付范围内，所产生的费用自理。</a:t>
            </a:r>
          </a:p>
          <a:p>
            <a:r>
              <a:rPr lang="zh-CN" altLang="zh-CN" dirty="0" smtClean="0"/>
              <a:t>健</a:t>
            </a:r>
            <a:r>
              <a:rPr lang="zh-CN" altLang="zh-CN" dirty="0"/>
              <a:t>康教育等公共卫生服务的费用。</a:t>
            </a:r>
          </a:p>
          <a:p>
            <a:r>
              <a:rPr lang="zh-CN" altLang="zh-CN" dirty="0" smtClean="0"/>
              <a:t>未</a:t>
            </a:r>
            <a:r>
              <a:rPr lang="zh-CN" altLang="zh-CN" dirty="0"/>
              <a:t>办理转诊转院审批手续，自行外出就医的医疗费用。</a:t>
            </a:r>
          </a:p>
          <a:p>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2610</Words>
  <Application>Microsoft Office PowerPoint</Application>
  <PresentationFormat>全屏显示(4:3)</PresentationFormat>
  <Paragraphs>73</Paragraphs>
  <Slides>15</Slides>
  <Notes>1</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Office 主题</vt:lpstr>
      <vt:lpstr>大学生医保</vt:lpstr>
      <vt:lpstr>大学生医保定点机构</vt:lpstr>
      <vt:lpstr>参保缴费、结算期 </vt:lpstr>
      <vt:lpstr>门诊用药和就诊规定 </vt:lpstr>
      <vt:lpstr>门诊待遇标准</vt:lpstr>
      <vt:lpstr>在校大学生可办理慢性病、特殊病门诊就医管理 </vt:lpstr>
      <vt:lpstr>门诊、住院就医管理：</vt:lpstr>
      <vt:lpstr>医药费用报销流程</vt:lpstr>
      <vt:lpstr>不能列入大学生医保支付范围 </vt:lpstr>
      <vt:lpstr>大学生住院医疗待遇</vt:lpstr>
      <vt:lpstr>意外伤害报销资料</vt:lpstr>
      <vt:lpstr>意外伤残报销资料</vt:lpstr>
      <vt:lpstr>意外身故报销资料</vt:lpstr>
      <vt:lpstr>疾病身故报销资料 </vt:lpstr>
      <vt:lpstr>学院医保办</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大学生医保</dc:title>
  <dc:creator>Administrator</dc:creator>
  <cp:lastModifiedBy>Administrator</cp:lastModifiedBy>
  <cp:revision>9</cp:revision>
  <dcterms:created xsi:type="dcterms:W3CDTF">2017-09-01T00:37:17Z</dcterms:created>
  <dcterms:modified xsi:type="dcterms:W3CDTF">2017-09-07T02:15:24Z</dcterms:modified>
</cp:coreProperties>
</file>